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3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928670"/>
            <a:ext cx="8721970" cy="335758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rgbClr val="002060"/>
                </a:solidFill>
                <a:latin typeface="+mn-lt"/>
              </a:rPr>
              <a:t>Проект “ Едет, спешит помощь” </a:t>
            </a:r>
            <a:r>
              <a:rPr lang="ru-RU" i="1" dirty="0" smtClean="0">
                <a:solidFill>
                  <a:srgbClr val="002060"/>
                </a:solidFill>
                <a:latin typeface="+mn-lt"/>
              </a:rPr>
              <a:t>(”Службы экстренной помощи”)</a:t>
            </a:r>
            <a:r>
              <a:rPr lang="ru-RU" dirty="0" smtClean="0">
                <a:solidFill>
                  <a:srgbClr val="002060"/>
                </a:solidFill>
                <a:latin typeface="+mn-lt"/>
              </a:rPr>
              <a:t/>
            </a:r>
            <a:br>
              <a:rPr lang="ru-RU" dirty="0" smtClean="0">
                <a:solidFill>
                  <a:srgbClr val="002060"/>
                </a:solidFill>
                <a:latin typeface="+mn-lt"/>
              </a:rPr>
            </a:br>
            <a:endParaRPr lang="ru-RU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4786322"/>
            <a:ext cx="9001156" cy="2071678"/>
          </a:xfrm>
        </p:spPr>
        <p:txBody>
          <a:bodyPr/>
          <a:lstStyle/>
          <a:p>
            <a:pPr algn="r"/>
            <a:endParaRPr lang="ru-RU" sz="1400" dirty="0" smtClean="0"/>
          </a:p>
          <a:p>
            <a:pPr algn="r"/>
            <a:endParaRPr lang="ru-RU" sz="1400" dirty="0" smtClean="0"/>
          </a:p>
          <a:p>
            <a:pPr algn="r"/>
            <a:endParaRPr lang="ru-RU" sz="1400" dirty="0" smtClean="0"/>
          </a:p>
          <a:p>
            <a:pPr algn="r"/>
            <a:r>
              <a:rPr lang="ru-RU" sz="1400" dirty="0" smtClean="0">
                <a:solidFill>
                  <a:srgbClr val="002060"/>
                </a:solidFill>
              </a:rPr>
              <a:t>Выполнила: воспитатель</a:t>
            </a:r>
          </a:p>
          <a:p>
            <a:pPr algn="r"/>
            <a:r>
              <a:rPr lang="ru-RU" sz="1400" dirty="0" smtClean="0">
                <a:solidFill>
                  <a:srgbClr val="002060"/>
                </a:solidFill>
              </a:rPr>
              <a:t>                     Васильева О.А.</a:t>
            </a:r>
          </a:p>
          <a:p>
            <a:pPr algn="r"/>
            <a:endParaRPr lang="ru-RU" dirty="0" smtClean="0"/>
          </a:p>
          <a:p>
            <a:r>
              <a:rPr lang="ru-RU" sz="1200" dirty="0" smtClean="0">
                <a:solidFill>
                  <a:srgbClr val="002060"/>
                </a:solidFill>
              </a:rPr>
              <a:t>2022</a:t>
            </a:r>
            <a:endParaRPr lang="ru-RU" sz="1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002060"/>
                </a:solidFill>
              </a:rPr>
              <a:t/>
            </a:r>
            <a:br>
              <a:rPr lang="ru-RU" sz="2000" dirty="0" smtClean="0">
                <a:solidFill>
                  <a:srgbClr val="002060"/>
                </a:solidFill>
              </a:rPr>
            </a:b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285728"/>
            <a:ext cx="8786842" cy="5572164"/>
          </a:xfrm>
        </p:spPr>
        <p:txBody>
          <a:bodyPr>
            <a:normAutofit/>
          </a:bodyPr>
          <a:lstStyle/>
          <a:p>
            <a:pPr algn="l"/>
            <a:r>
              <a:rPr lang="ru-RU" u="sng" dirty="0" smtClean="0">
                <a:solidFill>
                  <a:srgbClr val="002060"/>
                </a:solidFill>
              </a:rPr>
              <a:t>Тип проекта</a:t>
            </a:r>
            <a:r>
              <a:rPr lang="ru-RU" dirty="0" smtClean="0">
                <a:solidFill>
                  <a:srgbClr val="002060"/>
                </a:solidFill>
              </a:rPr>
              <a:t> : комплексный</a:t>
            </a:r>
            <a:endParaRPr lang="ru-RU" u="sng" dirty="0" smtClean="0"/>
          </a:p>
          <a:p>
            <a:pPr algn="l"/>
            <a:r>
              <a:rPr lang="ru-RU" u="sng" dirty="0" smtClean="0">
                <a:solidFill>
                  <a:srgbClr val="002060"/>
                </a:solidFill>
              </a:rPr>
              <a:t>Продолжительность</a:t>
            </a:r>
            <a:r>
              <a:rPr lang="ru-RU" dirty="0" smtClean="0">
                <a:solidFill>
                  <a:srgbClr val="002060"/>
                </a:solidFill>
              </a:rPr>
              <a:t>: 3 недели – средней продолжительности(с 14.10.2022 по 12.11.2022)</a:t>
            </a:r>
          </a:p>
          <a:p>
            <a:pPr algn="l"/>
            <a:r>
              <a:rPr lang="ru-RU" u="sng" dirty="0" smtClean="0">
                <a:solidFill>
                  <a:srgbClr val="002060"/>
                </a:solidFill>
              </a:rPr>
              <a:t>Участники проекта : </a:t>
            </a:r>
            <a:r>
              <a:rPr lang="ru-RU" dirty="0" smtClean="0">
                <a:solidFill>
                  <a:srgbClr val="002060"/>
                </a:solidFill>
              </a:rPr>
              <a:t>дети средней группы, воспитатель Васильева О.А., родители.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28604"/>
            <a:ext cx="7058052" cy="4655694"/>
          </a:xfrm>
        </p:spPr>
        <p:txBody>
          <a:bodyPr>
            <a:normAutofit fontScale="77500" lnSpcReduction="20000"/>
          </a:bodyPr>
          <a:lstStyle/>
          <a:p>
            <a:r>
              <a:rPr lang="ru-RU" b="1" u="sng" dirty="0" smtClean="0">
                <a:solidFill>
                  <a:srgbClr val="002060"/>
                </a:solidFill>
              </a:rPr>
              <a:t>Актуальность проекта : </a:t>
            </a:r>
            <a:r>
              <a:rPr lang="ru-RU" dirty="0" smtClean="0">
                <a:solidFill>
                  <a:srgbClr val="002060"/>
                </a:solidFill>
              </a:rPr>
              <a:t>Сегодня реальность такова, что в современном мире никто не застрахован ни от социальных потрясений, ни от стихийных бедствий, ни от экологических катаклизмов, ни от роста преступности. Наша задача состоит в том, </a:t>
            </a:r>
            <a:r>
              <a:rPr lang="ru-RU" u="sng" dirty="0" smtClean="0">
                <a:solidFill>
                  <a:srgbClr val="002060"/>
                </a:solidFill>
              </a:rPr>
              <a:t>чтобы дети поняли</a:t>
            </a:r>
            <a:r>
              <a:rPr lang="ru-RU" dirty="0" smtClean="0">
                <a:solidFill>
                  <a:srgbClr val="002060"/>
                </a:solidFill>
              </a:rPr>
              <a:t>: человеческий организм - сложное, но в высшей степени хрупкое создание природы, и себя, свое здоровье, свою жизнь надо уметь беречь и защищать. Сегодня вопросы привития детям навыков безопасного поведения, способности предвидеть опасные события и умения по возможности избегать их, при необходимости действовать, очень актуальны. Следовательно, обучение детей основам безопасности их жизнедеятельности является актуальной педагогической задачей уже в дошкольном возрасте.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571480"/>
            <a:ext cx="8358246" cy="5143536"/>
          </a:xfrm>
        </p:spPr>
        <p:txBody>
          <a:bodyPr>
            <a:normAutofit/>
          </a:bodyPr>
          <a:lstStyle/>
          <a:p>
            <a:pPr algn="l"/>
            <a:r>
              <a:rPr lang="ru-RU" sz="2400" b="1" u="sng" dirty="0" smtClean="0">
                <a:solidFill>
                  <a:srgbClr val="002060"/>
                </a:solidFill>
              </a:rPr>
              <a:t>Цель проекта :</a:t>
            </a:r>
            <a:r>
              <a:rPr lang="ru-RU" sz="2400" dirty="0" smtClean="0">
                <a:solidFill>
                  <a:srgbClr val="002060"/>
                </a:solidFill>
              </a:rPr>
              <a:t> Формирование знаний о необходимости и важности службы спасения в современной жизни.</a:t>
            </a:r>
          </a:p>
          <a:p>
            <a:pPr algn="l"/>
            <a:r>
              <a:rPr lang="ru-RU" sz="2400" b="1" u="sng" dirty="0" smtClean="0">
                <a:solidFill>
                  <a:srgbClr val="002060"/>
                </a:solidFill>
              </a:rPr>
              <a:t>Задачи проекта :</a:t>
            </a:r>
          </a:p>
          <a:p>
            <a:pPr algn="l">
              <a:buFontTx/>
              <a:buChar char="-"/>
            </a:pPr>
            <a:r>
              <a:rPr lang="ru-RU" sz="2400" dirty="0" smtClean="0">
                <a:solidFill>
                  <a:srgbClr val="002060"/>
                </a:solidFill>
              </a:rPr>
              <a:t>1.Познакомить детей с основами безопасности жизнедеятельности;</a:t>
            </a:r>
          </a:p>
          <a:p>
            <a:pPr algn="l">
              <a:buFontTx/>
              <a:buChar char="-"/>
            </a:pPr>
            <a:r>
              <a:rPr lang="ru-RU" sz="2400" dirty="0" smtClean="0">
                <a:solidFill>
                  <a:srgbClr val="002060"/>
                </a:solidFill>
              </a:rPr>
              <a:t>2.Уточнить представления детей о чрезвычайных происшествиях и непредвиденных ситуациях и возможных выходах из них.</a:t>
            </a:r>
          </a:p>
          <a:p>
            <a:pPr algn="l"/>
            <a:r>
              <a:rPr lang="ru-RU" sz="2400" dirty="0" smtClean="0">
                <a:solidFill>
                  <a:srgbClr val="002060"/>
                </a:solidFill>
              </a:rPr>
              <a:t>3. Воспитывать доброжелательность, готовность выручить товарища, умение считаться с интересами и мнением других детей.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428604"/>
            <a:ext cx="8143932" cy="5929354"/>
          </a:xfrm>
        </p:spPr>
        <p:txBody>
          <a:bodyPr/>
          <a:lstStyle/>
          <a:p>
            <a:r>
              <a:rPr lang="ru-RU" b="1" u="sng" dirty="0" smtClean="0">
                <a:solidFill>
                  <a:srgbClr val="002060"/>
                </a:solidFill>
              </a:rPr>
              <a:t>Этапы проекта </a:t>
            </a:r>
          </a:p>
          <a:p>
            <a:pPr algn="l"/>
            <a:endParaRPr lang="ru-RU" sz="2400" b="1" u="sng" dirty="0" smtClean="0">
              <a:solidFill>
                <a:srgbClr val="002060"/>
              </a:solidFill>
            </a:endParaRPr>
          </a:p>
          <a:p>
            <a:pPr algn="l"/>
            <a:r>
              <a:rPr lang="ru-RU" sz="2400" b="1" u="sng" dirty="0" smtClean="0">
                <a:solidFill>
                  <a:srgbClr val="002060"/>
                </a:solidFill>
              </a:rPr>
              <a:t>1. Подготовительный этап.</a:t>
            </a:r>
          </a:p>
          <a:p>
            <a:pPr marL="457200" indent="-457200"/>
            <a:endParaRPr lang="ru-RU" sz="2400" dirty="0" smtClean="0">
              <a:solidFill>
                <a:srgbClr val="002060"/>
              </a:solidFill>
            </a:endParaRPr>
          </a:p>
          <a:p>
            <a:pPr marL="457200" indent="-457200"/>
            <a:r>
              <a:rPr lang="ru-RU" sz="2400" dirty="0" smtClean="0">
                <a:solidFill>
                  <a:srgbClr val="002060"/>
                </a:solidFill>
              </a:rPr>
              <a:t>1.Определение уровня знаний детей о Службах экстренной помощи.</a:t>
            </a:r>
          </a:p>
          <a:p>
            <a:pPr marL="457200" indent="-457200" algn="l"/>
            <a:r>
              <a:rPr lang="ru-RU" sz="2400" dirty="0" smtClean="0">
                <a:solidFill>
                  <a:srgbClr val="002060"/>
                </a:solidFill>
              </a:rPr>
              <a:t> 2.Сбор информации по данной теме.</a:t>
            </a:r>
          </a:p>
          <a:p>
            <a:pPr marL="457200" indent="-457200" algn="l"/>
            <a:r>
              <a:rPr lang="ru-RU" sz="2400" dirty="0" smtClean="0">
                <a:solidFill>
                  <a:srgbClr val="002060"/>
                </a:solidFill>
              </a:rPr>
              <a:t>3.Создание необходимых условий для реализации проекта.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500042"/>
            <a:ext cx="8143932" cy="5715040"/>
          </a:xfrm>
        </p:spPr>
        <p:txBody>
          <a:bodyPr>
            <a:normAutofit/>
          </a:bodyPr>
          <a:lstStyle/>
          <a:p>
            <a:pPr algn="l"/>
            <a:r>
              <a:rPr lang="ru-RU" sz="2400" b="1" u="sng" dirty="0" smtClean="0">
                <a:solidFill>
                  <a:srgbClr val="002060"/>
                </a:solidFill>
              </a:rPr>
              <a:t>2. Основной этап. </a:t>
            </a:r>
            <a:r>
              <a:rPr lang="ru-RU" sz="2400" dirty="0" smtClean="0">
                <a:solidFill>
                  <a:srgbClr val="002060"/>
                </a:solidFill>
              </a:rPr>
              <a:t>Реализация проекта(Представляет собой внедрение в воспитательно-образовательный процесс эффективных методов и приемов по расширению знаний детей о Службах спасения) :</a:t>
            </a:r>
          </a:p>
          <a:p>
            <a:pPr algn="l"/>
            <a:r>
              <a:rPr lang="ru-RU" sz="2400" dirty="0" smtClean="0">
                <a:solidFill>
                  <a:srgbClr val="002060"/>
                </a:solidFill>
              </a:rPr>
              <a:t>1.Беседы с детьми;</a:t>
            </a:r>
          </a:p>
          <a:p>
            <a:pPr algn="l"/>
            <a:r>
              <a:rPr lang="ru-RU" sz="2400" dirty="0" smtClean="0">
                <a:solidFill>
                  <a:srgbClr val="002060"/>
                </a:solidFill>
              </a:rPr>
              <a:t>2.Чтение художественной литературы;</a:t>
            </a:r>
          </a:p>
          <a:p>
            <a:pPr algn="l"/>
            <a:r>
              <a:rPr lang="ru-RU" sz="2400" dirty="0" smtClean="0">
                <a:solidFill>
                  <a:srgbClr val="002060"/>
                </a:solidFill>
              </a:rPr>
              <a:t>3.Проведение дидактических, подвижных игр;</a:t>
            </a:r>
          </a:p>
          <a:p>
            <a:pPr algn="l"/>
            <a:r>
              <a:rPr lang="ru-RU" sz="2400" dirty="0" smtClean="0">
                <a:solidFill>
                  <a:srgbClr val="002060"/>
                </a:solidFill>
              </a:rPr>
              <a:t>4.Рисование рисунков;</a:t>
            </a:r>
          </a:p>
          <a:p>
            <a:pPr algn="l"/>
            <a:r>
              <a:rPr lang="ru-RU" sz="2400" dirty="0" smtClean="0">
                <a:solidFill>
                  <a:srgbClr val="002060"/>
                </a:solidFill>
              </a:rPr>
              <a:t>5. Рассматривание картин, иллюстраций, составление рассказов по ним;</a:t>
            </a:r>
          </a:p>
          <a:p>
            <a:pPr algn="l"/>
            <a:r>
              <a:rPr lang="ru-RU" sz="2400" dirty="0" smtClean="0">
                <a:solidFill>
                  <a:srgbClr val="002060"/>
                </a:solidFill>
              </a:rPr>
              <a:t>6. Просмотр презентаций.</a:t>
            </a:r>
            <a:endParaRPr lang="ru-RU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571480"/>
            <a:ext cx="8286808" cy="5429288"/>
          </a:xfrm>
        </p:spPr>
        <p:txBody>
          <a:bodyPr/>
          <a:lstStyle/>
          <a:p>
            <a:r>
              <a:rPr lang="ru-RU" sz="2400" b="1" u="sng" dirty="0" smtClean="0">
                <a:solidFill>
                  <a:srgbClr val="002060"/>
                </a:solidFill>
              </a:rPr>
              <a:t>Работа с родителями.</a:t>
            </a:r>
          </a:p>
          <a:p>
            <a:pPr algn="l"/>
            <a:r>
              <a:rPr lang="ru-RU" sz="2400" dirty="0" smtClean="0">
                <a:solidFill>
                  <a:srgbClr val="002060"/>
                </a:solidFill>
              </a:rPr>
              <a:t>1. Оформление информационного стенда по теме.</a:t>
            </a:r>
          </a:p>
          <a:p>
            <a:pPr algn="l"/>
            <a:r>
              <a:rPr lang="ru-RU" sz="2400" dirty="0" smtClean="0">
                <a:solidFill>
                  <a:srgbClr val="002060"/>
                </a:solidFill>
              </a:rPr>
              <a:t>2. Помощь в пополнении атрибутами сюжетно-ролевых игр ”Пожарные”, ”Скорая помощь”, ”Полиция ДПС”.</a:t>
            </a:r>
          </a:p>
          <a:p>
            <a:pPr algn="l"/>
            <a:r>
              <a:rPr lang="ru-RU" sz="2400" dirty="0" smtClean="0">
                <a:solidFill>
                  <a:srgbClr val="002060"/>
                </a:solidFill>
              </a:rPr>
              <a:t>3.Совместный просмотр с детьми мультфильмов </a:t>
            </a:r>
            <a:r>
              <a:rPr lang="ru-RU" sz="2400" i="1" dirty="0" smtClean="0">
                <a:solidFill>
                  <a:srgbClr val="002060"/>
                </a:solidFill>
              </a:rPr>
              <a:t>«Кошкин дом»</a:t>
            </a:r>
            <a:r>
              <a:rPr lang="ru-RU" sz="2400" dirty="0" smtClean="0">
                <a:solidFill>
                  <a:srgbClr val="002060"/>
                </a:solidFill>
              </a:rPr>
              <a:t>, </a:t>
            </a:r>
            <a:r>
              <a:rPr lang="ru-RU" sz="2400" i="1" dirty="0" smtClean="0">
                <a:solidFill>
                  <a:srgbClr val="002060"/>
                </a:solidFill>
              </a:rPr>
              <a:t>«Дядя Степа»</a:t>
            </a:r>
            <a:r>
              <a:rPr lang="ru-RU" sz="2400" dirty="0" smtClean="0">
                <a:solidFill>
                  <a:srgbClr val="002060"/>
                </a:solidFill>
              </a:rPr>
              <a:t>, Дядя Степа – милиционер».</a:t>
            </a:r>
          </a:p>
          <a:p>
            <a:pPr algn="l"/>
            <a:r>
              <a:rPr lang="ru-RU" sz="2400" dirty="0" smtClean="0">
                <a:solidFill>
                  <a:srgbClr val="002060"/>
                </a:solidFill>
              </a:rPr>
              <a:t>4.</a:t>
            </a:r>
            <a:r>
              <a:rPr lang="ru-RU" sz="2400" u="sng" dirty="0" smtClean="0"/>
              <a:t> </a:t>
            </a:r>
            <a:r>
              <a:rPr lang="ru-RU" sz="2400" dirty="0" smtClean="0">
                <a:solidFill>
                  <a:srgbClr val="002060"/>
                </a:solidFill>
              </a:rPr>
              <a:t>Чтение произведений: К. Чуковский </a:t>
            </a:r>
            <a:r>
              <a:rPr lang="ru-RU" sz="2400" i="1" dirty="0" smtClean="0">
                <a:solidFill>
                  <a:srgbClr val="002060"/>
                </a:solidFill>
              </a:rPr>
              <a:t>«Путаница»</a:t>
            </a:r>
            <a:r>
              <a:rPr lang="ru-RU" sz="2400" dirty="0" smtClean="0">
                <a:solidFill>
                  <a:srgbClr val="002060"/>
                </a:solidFill>
              </a:rPr>
              <a:t>, С. Маршак, </a:t>
            </a:r>
            <a:r>
              <a:rPr lang="ru-RU" sz="2400" i="1" dirty="0" smtClean="0">
                <a:solidFill>
                  <a:srgbClr val="002060"/>
                </a:solidFill>
              </a:rPr>
              <a:t>«Пожар»</a:t>
            </a:r>
            <a:r>
              <a:rPr lang="ru-RU" sz="2400" dirty="0" smtClean="0">
                <a:solidFill>
                  <a:srgbClr val="002060"/>
                </a:solidFill>
              </a:rPr>
              <a:t>, </a:t>
            </a:r>
            <a:r>
              <a:rPr lang="ru-RU" sz="2400" i="1" dirty="0" smtClean="0">
                <a:solidFill>
                  <a:srgbClr val="002060"/>
                </a:solidFill>
              </a:rPr>
              <a:t>«Светофор»</a:t>
            </a:r>
            <a:r>
              <a:rPr lang="ru-RU" sz="2400" dirty="0" smtClean="0">
                <a:solidFill>
                  <a:srgbClr val="002060"/>
                </a:solidFill>
              </a:rPr>
              <a:t>, С. Михалков </a:t>
            </a:r>
            <a:r>
              <a:rPr lang="ru-RU" sz="2400" i="1" dirty="0" smtClean="0">
                <a:solidFill>
                  <a:srgbClr val="002060"/>
                </a:solidFill>
              </a:rPr>
              <a:t>«Дядя Степа»</a:t>
            </a:r>
            <a:r>
              <a:rPr lang="ru-RU" sz="2400" dirty="0" smtClean="0">
                <a:solidFill>
                  <a:srgbClr val="002060"/>
                </a:solidFill>
              </a:rPr>
              <a:t>, Л. Н. Толстой </a:t>
            </a:r>
            <a:r>
              <a:rPr lang="ru-RU" sz="2400" i="1" dirty="0" smtClean="0">
                <a:solidFill>
                  <a:srgbClr val="002060"/>
                </a:solidFill>
              </a:rPr>
              <a:t>«Пожарные собаки»</a:t>
            </a:r>
            <a:r>
              <a:rPr lang="ru-RU" sz="2400" dirty="0" smtClean="0">
                <a:solidFill>
                  <a:srgbClr val="002060"/>
                </a:solidFill>
              </a:rPr>
              <a:t> </a:t>
            </a:r>
          </a:p>
          <a:p>
            <a:pPr algn="l"/>
            <a:r>
              <a:rPr lang="ru-RU" sz="2400" dirty="0" smtClean="0">
                <a:solidFill>
                  <a:srgbClr val="002060"/>
                </a:solidFill>
              </a:rPr>
              <a:t>5.Подготовка ребенка к выступлению перед детьми (составление индивидуальных рассказов “Мой папа - полицейский”, “Моя мама - врач” )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142852"/>
            <a:ext cx="8143932" cy="4941446"/>
          </a:xfrm>
        </p:spPr>
        <p:txBody>
          <a:bodyPr/>
          <a:lstStyle/>
          <a:p>
            <a:pPr algn="l"/>
            <a:r>
              <a:rPr lang="ru-RU" sz="2400" b="1" dirty="0" smtClean="0">
                <a:solidFill>
                  <a:srgbClr val="002060"/>
                </a:solidFill>
              </a:rPr>
              <a:t>3. Заключительный</a:t>
            </a:r>
            <a:r>
              <a:rPr lang="ru-RU" sz="2400" dirty="0" smtClean="0">
                <a:solidFill>
                  <a:srgbClr val="002060"/>
                </a:solidFill>
              </a:rPr>
              <a:t> </a:t>
            </a:r>
            <a:r>
              <a:rPr lang="ru-RU" sz="2400" i="1" dirty="0" smtClean="0">
                <a:solidFill>
                  <a:srgbClr val="002060"/>
                </a:solidFill>
              </a:rPr>
              <a:t>(</a:t>
            </a:r>
            <a:r>
              <a:rPr lang="ru-RU" sz="2400" b="1" i="1" dirty="0" smtClean="0">
                <a:solidFill>
                  <a:srgbClr val="002060"/>
                </a:solidFill>
              </a:rPr>
              <a:t>продукт</a:t>
            </a:r>
            <a:r>
              <a:rPr lang="ru-RU" sz="2400" i="1" dirty="0" smtClean="0">
                <a:solidFill>
                  <a:srgbClr val="002060"/>
                </a:solidFill>
              </a:rPr>
              <a:t> </a:t>
            </a:r>
            <a:r>
              <a:rPr lang="ru-RU" sz="2400" b="1" i="1" dirty="0" smtClean="0">
                <a:solidFill>
                  <a:srgbClr val="002060"/>
                </a:solidFill>
              </a:rPr>
              <a:t>проектной деятельности</a:t>
            </a:r>
            <a:r>
              <a:rPr lang="ru-RU" sz="2400" i="1" dirty="0" smtClean="0">
                <a:solidFill>
                  <a:srgbClr val="002060"/>
                </a:solidFill>
              </a:rPr>
              <a:t>)</a:t>
            </a:r>
            <a:r>
              <a:rPr lang="ru-RU" sz="2400" dirty="0" smtClean="0">
                <a:solidFill>
                  <a:srgbClr val="002060"/>
                </a:solidFill>
              </a:rPr>
              <a:t>.</a:t>
            </a:r>
          </a:p>
          <a:p>
            <a:pPr algn="l"/>
            <a:r>
              <a:rPr lang="ru-RU" sz="2400" u="sng" dirty="0" smtClean="0">
                <a:solidFill>
                  <a:srgbClr val="002060"/>
                </a:solidFill>
              </a:rPr>
              <a:t>1.Выставка рисунков по темам</a:t>
            </a:r>
            <a:r>
              <a:rPr lang="ru-RU" sz="2400" dirty="0" smtClean="0">
                <a:solidFill>
                  <a:srgbClr val="002060"/>
                </a:solidFill>
              </a:rPr>
              <a:t>: “Пожарная машина”, “Полицейская машина”, ”Машина Скорой помощи</a:t>
            </a:r>
            <a:r>
              <a:rPr lang="ru-RU" sz="2400" b="1" dirty="0" smtClean="0">
                <a:solidFill>
                  <a:srgbClr val="002060"/>
                </a:solidFill>
              </a:rPr>
              <a:t>”</a:t>
            </a:r>
            <a:r>
              <a:rPr lang="ru-RU" sz="2400" dirty="0" smtClean="0">
                <a:solidFill>
                  <a:srgbClr val="002060"/>
                </a:solidFill>
              </a:rPr>
              <a:t>, ”Запрещающий знак ”Спичку не тронь, в спичке огонь”. 2.Презентация-отчет по проекту.</a:t>
            </a:r>
          </a:p>
          <a:p>
            <a:pPr algn="l"/>
            <a:r>
              <a:rPr lang="ru-RU" sz="2400" dirty="0" smtClean="0">
                <a:solidFill>
                  <a:srgbClr val="002060"/>
                </a:solidFill>
              </a:rPr>
              <a:t>3. Создание альбома о родителях, работающих в Службах спасения.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4348" y="571480"/>
            <a:ext cx="7929618" cy="4512818"/>
          </a:xfrm>
        </p:spPr>
        <p:txBody>
          <a:bodyPr>
            <a:normAutofit fontScale="92500" lnSpcReduction="10000"/>
          </a:bodyPr>
          <a:lstStyle/>
          <a:p>
            <a:r>
              <a:rPr lang="ru-RU" b="1" u="sng" dirty="0" smtClean="0">
                <a:solidFill>
                  <a:srgbClr val="002060"/>
                </a:solidFill>
              </a:rPr>
              <a:t>Предполагаемый результат</a:t>
            </a:r>
            <a:r>
              <a:rPr lang="ru-RU" b="1" dirty="0" smtClean="0">
                <a:solidFill>
                  <a:srgbClr val="002060"/>
                </a:solidFill>
              </a:rPr>
              <a:t>: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Дети знают, как называются Службы спасения. Узнают и называют профессии врача, полицейского, пожарного и специализированные машины, номера телефонов экстренных служб. Составляют описательный рассказ с помощью воспитателя в 2 – 4 предложения по картинке по теме. Овладели умением отображать действия врача, сотрудника ДПС, пожарного в сюжетно-ролевых играх. Могут изобразить в рисунке внешние особенности специализированных машин.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910" y="714356"/>
            <a:ext cx="7858180" cy="4369942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Содержание работы в процессе реализации проекта :</a:t>
            </a:r>
          </a:p>
          <a:p>
            <a:pPr algn="l"/>
            <a:r>
              <a:rPr lang="ru-RU" sz="2400" dirty="0" smtClean="0">
                <a:solidFill>
                  <a:srgbClr val="002060"/>
                </a:solidFill>
              </a:rPr>
              <a:t>1. Информирование родителей о проекте – 14.10.2022</a:t>
            </a:r>
          </a:p>
          <a:p>
            <a:pPr algn="l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572560" cy="1143000"/>
          </a:xfrm>
        </p:spPr>
        <p:txBody>
          <a:bodyPr>
            <a:noAutofit/>
          </a:bodyPr>
          <a:lstStyle/>
          <a:p>
            <a:pPr algn="l"/>
            <a:r>
              <a:rPr lang="ru-RU" sz="1800" dirty="0" smtClean="0">
                <a:solidFill>
                  <a:srgbClr val="002060"/>
                </a:solidFill>
                <a:effectLst/>
                <a:latin typeface="+mn-lt"/>
              </a:rPr>
              <a:t>1.Беседа на тему «Как вызвать по телефону «Скорую помощь», полицию, пожарных”-19.10.2022</a:t>
            </a:r>
            <a:br>
              <a:rPr lang="ru-RU" sz="180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ru-RU" sz="1800" dirty="0" smtClean="0">
                <a:solidFill>
                  <a:srgbClr val="002060"/>
                </a:solidFill>
                <a:effectLst/>
                <a:latin typeface="+mn-lt"/>
              </a:rPr>
              <a:t>2. Просмотр презентации «Службы экстренной помощи» (специальные службы защиты населения) -19.10.2022</a:t>
            </a:r>
            <a:endParaRPr lang="ru-RU" sz="1800" dirty="0">
              <a:solidFill>
                <a:srgbClr val="002060"/>
              </a:solidFill>
              <a:effectLst/>
              <a:latin typeface="+mn-lt"/>
            </a:endParaRPr>
          </a:p>
        </p:txBody>
      </p:sp>
      <p:pic>
        <p:nvPicPr>
          <p:cNvPr id="1026" name="Picture 2" descr="C:\Users\us\Desktop\фото к проекту\IMG_191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606" y="1600200"/>
            <a:ext cx="7062788" cy="4708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472518" cy="2012942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/>
              <a:t> 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000" dirty="0" smtClean="0">
                <a:solidFill>
                  <a:srgbClr val="002060"/>
                </a:solidFill>
                <a:effectLst/>
                <a:latin typeface="+mn-lt"/>
              </a:rPr>
              <a:t>1.</a:t>
            </a:r>
            <a:r>
              <a:rPr lang="ru-RU" sz="2000" u="sng" dirty="0" smtClean="0">
                <a:solidFill>
                  <a:srgbClr val="002060"/>
                </a:solidFill>
                <a:effectLst/>
                <a:latin typeface="+mn-lt"/>
              </a:rPr>
              <a:t>Беседы на тему</a:t>
            </a:r>
            <a:r>
              <a:rPr lang="ru-RU" sz="2000" dirty="0" smtClean="0">
                <a:solidFill>
                  <a:srgbClr val="002060"/>
                </a:solidFill>
                <a:effectLst/>
                <a:latin typeface="+mn-lt"/>
              </a:rPr>
              <a:t>: «Как вызвать по телефону пожарных» 20.10.2022</a:t>
            </a:r>
            <a:br>
              <a:rPr lang="ru-RU" sz="200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ru-RU" sz="2000" u="sng" dirty="0" smtClean="0">
                <a:solidFill>
                  <a:srgbClr val="002060"/>
                </a:solidFill>
                <a:effectLst/>
                <a:latin typeface="+mn-lt"/>
              </a:rPr>
              <a:t>2.Создание и решение проблемных ситуаций </a:t>
            </a:r>
            <a:r>
              <a:rPr lang="ru-RU" sz="2000" dirty="0" smtClean="0">
                <a:solidFill>
                  <a:srgbClr val="002060"/>
                </a:solidFill>
                <a:effectLst/>
                <a:latin typeface="+mn-lt"/>
              </a:rPr>
              <a:t>“Как бы ты поступил?” – 20.10.2022</a:t>
            </a:r>
            <a:br>
              <a:rPr lang="ru-RU" sz="200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ru-RU" sz="2000" dirty="0" smtClean="0">
                <a:solidFill>
                  <a:srgbClr val="002060"/>
                </a:solidFill>
                <a:effectLst/>
                <a:latin typeface="+mn-lt"/>
              </a:rPr>
              <a:t>3. </a:t>
            </a:r>
            <a:r>
              <a:rPr lang="ru-RU" sz="2000" u="sng" dirty="0" smtClean="0">
                <a:solidFill>
                  <a:srgbClr val="002060"/>
                </a:solidFill>
                <a:effectLst/>
                <a:latin typeface="+mn-lt"/>
              </a:rPr>
              <a:t>Просмотр презентации </a:t>
            </a:r>
            <a:r>
              <a:rPr lang="ru-RU" sz="2000" dirty="0" smtClean="0">
                <a:solidFill>
                  <a:srgbClr val="002060"/>
                </a:solidFill>
                <a:effectLst/>
                <a:latin typeface="+mn-lt"/>
              </a:rPr>
              <a:t>« Путешествие по правилам пожарной безопасности»-21.10.2022</a:t>
            </a:r>
            <a:br>
              <a:rPr lang="ru-RU" sz="200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ru-RU" sz="2000" u="sng" dirty="0" smtClean="0">
                <a:solidFill>
                  <a:srgbClr val="002060"/>
                </a:solidFill>
                <a:effectLst/>
                <a:latin typeface="+mn-lt"/>
              </a:rPr>
              <a:t>4.Просмотр презентации </a:t>
            </a:r>
            <a:r>
              <a:rPr lang="ru-RU" sz="2000" dirty="0" smtClean="0">
                <a:solidFill>
                  <a:srgbClr val="002060"/>
                </a:solidFill>
                <a:effectLst/>
                <a:latin typeface="+mn-lt"/>
              </a:rPr>
              <a:t>«Есть такая профессия –пожарный» -20.10.2022</a:t>
            </a:r>
            <a:br>
              <a:rPr lang="ru-RU" sz="200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ru-RU" sz="2000" u="sng" dirty="0" smtClean="0">
                <a:solidFill>
                  <a:srgbClr val="002060"/>
                </a:solidFill>
                <a:effectLst/>
                <a:latin typeface="+mn-lt"/>
              </a:rPr>
              <a:t>5.Рисование : «Пожарная машина»-21.10.2022</a:t>
            </a:r>
            <a:r>
              <a:rPr lang="ru-RU" sz="2400" dirty="0" smtClean="0">
                <a:solidFill>
                  <a:srgbClr val="002060"/>
                </a:solidFill>
              </a:rPr>
              <a:t/>
            </a:r>
            <a:br>
              <a:rPr lang="ru-RU" sz="2400" dirty="0" smtClean="0">
                <a:solidFill>
                  <a:srgbClr val="002060"/>
                </a:solidFill>
              </a:rPr>
            </a:br>
            <a:r>
              <a:rPr lang="ru-RU" sz="2400" dirty="0" smtClean="0">
                <a:solidFill>
                  <a:srgbClr val="002060"/>
                </a:solidFill>
              </a:rPr>
              <a:t/>
            </a:r>
            <a:br>
              <a:rPr lang="ru-RU" sz="2400" dirty="0" smtClean="0">
                <a:solidFill>
                  <a:srgbClr val="002060"/>
                </a:solidFill>
              </a:rPr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3100" dirty="0">
              <a:solidFill>
                <a:srgbClr val="002060"/>
              </a:solidFill>
              <a:latin typeface="+mn-lt"/>
            </a:endParaRPr>
          </a:p>
        </p:txBody>
      </p:sp>
      <p:pic>
        <p:nvPicPr>
          <p:cNvPr id="10" name="Содержимое 9" descr="IMG_1932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823521" y="3212976"/>
            <a:ext cx="4320479" cy="2880320"/>
          </a:xfrm>
        </p:spPr>
      </p:pic>
      <p:pic>
        <p:nvPicPr>
          <p:cNvPr id="1026" name="Picture 2" descr="C:\Users\us\Desktop\фото к проекту\IMG_1930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212976"/>
            <a:ext cx="4136165" cy="27574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214290"/>
            <a:ext cx="8229600" cy="1285884"/>
          </a:xfrm>
        </p:spPr>
        <p:txBody>
          <a:bodyPr>
            <a:noAutofit/>
          </a:bodyPr>
          <a:lstStyle/>
          <a:p>
            <a:pPr algn="l"/>
            <a:r>
              <a:rPr lang="ru-RU" sz="1800" u="sng" dirty="0" smtClean="0">
                <a:solidFill>
                  <a:srgbClr val="002060"/>
                </a:solidFill>
                <a:effectLst/>
                <a:latin typeface="+mn-lt"/>
              </a:rPr>
              <a:t>1.Просмотр презентации на тему </a:t>
            </a:r>
            <a:r>
              <a:rPr lang="ru-RU" sz="1800" dirty="0" smtClean="0">
                <a:solidFill>
                  <a:srgbClr val="002060"/>
                </a:solidFill>
                <a:effectLst/>
                <a:latin typeface="+mn-lt"/>
              </a:rPr>
              <a:t>«Есть такая профессия полицейский»-26.10.2022</a:t>
            </a:r>
            <a:r>
              <a:rPr lang="ru-RU" sz="1800" dirty="0" smtClean="0">
                <a:effectLst/>
              </a:rPr>
              <a:t> . </a:t>
            </a:r>
            <a:br>
              <a:rPr lang="ru-RU" sz="1800" dirty="0" smtClean="0">
                <a:effectLst/>
              </a:rPr>
            </a:br>
            <a:r>
              <a:rPr lang="ru-RU" sz="1800" dirty="0" smtClean="0">
                <a:solidFill>
                  <a:srgbClr val="002060"/>
                </a:solidFill>
                <a:effectLst/>
                <a:latin typeface="+mn-lt"/>
              </a:rPr>
              <a:t>2.</a:t>
            </a:r>
            <a:r>
              <a:rPr lang="ru-RU" sz="1800" u="sng" dirty="0" smtClean="0">
                <a:solidFill>
                  <a:srgbClr val="002060"/>
                </a:solidFill>
                <a:effectLst/>
                <a:latin typeface="+mn-lt"/>
              </a:rPr>
              <a:t>Рассматривание </a:t>
            </a:r>
            <a:r>
              <a:rPr lang="ru-RU" sz="1800" dirty="0" smtClean="0">
                <a:solidFill>
                  <a:srgbClr val="002060"/>
                </a:solidFill>
                <a:effectLst/>
                <a:latin typeface="+mn-lt"/>
              </a:rPr>
              <a:t>элементов форменной одежды  полицейского.-26.10.2022.</a:t>
            </a:r>
            <a:br>
              <a:rPr lang="ru-RU" sz="180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ru-RU" sz="1800" dirty="0" smtClean="0">
                <a:solidFill>
                  <a:srgbClr val="002060"/>
                </a:solidFill>
                <a:effectLst/>
                <a:latin typeface="+mn-lt"/>
              </a:rPr>
              <a:t>3.</a:t>
            </a:r>
            <a:r>
              <a:rPr lang="ru-RU" sz="1800" u="sng" dirty="0" smtClean="0">
                <a:solidFill>
                  <a:srgbClr val="002060"/>
                </a:solidFill>
                <a:effectLst/>
                <a:latin typeface="+mn-lt"/>
              </a:rPr>
              <a:t>Беседы на темы</a:t>
            </a:r>
            <a:r>
              <a:rPr lang="ru-RU" sz="1800" dirty="0" smtClean="0">
                <a:solidFill>
                  <a:srgbClr val="002060"/>
                </a:solidFill>
                <a:effectLst/>
                <a:latin typeface="+mn-lt"/>
              </a:rPr>
              <a:t>: «Как вызвать по телефону полицию»-27.10.2022.</a:t>
            </a:r>
            <a:br>
              <a:rPr lang="ru-RU" sz="180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ru-RU" sz="1800" dirty="0" smtClean="0">
                <a:solidFill>
                  <a:srgbClr val="002060"/>
                </a:solidFill>
                <a:effectLst/>
                <a:latin typeface="+mn-lt"/>
              </a:rPr>
              <a:t>4. </a:t>
            </a:r>
            <a:r>
              <a:rPr lang="ru-RU" sz="1800" u="sng" dirty="0" smtClean="0">
                <a:solidFill>
                  <a:srgbClr val="002060"/>
                </a:solidFill>
                <a:effectLst/>
                <a:latin typeface="+mn-lt"/>
              </a:rPr>
              <a:t>Рисование </a:t>
            </a:r>
            <a:r>
              <a:rPr lang="ru-RU" sz="1800" dirty="0" smtClean="0">
                <a:solidFill>
                  <a:srgbClr val="002060"/>
                </a:solidFill>
                <a:effectLst/>
                <a:latin typeface="+mn-lt"/>
              </a:rPr>
              <a:t>«Полицейская машина»-27.10.2022</a:t>
            </a:r>
            <a:endParaRPr lang="ru-RU" sz="1800" dirty="0">
              <a:solidFill>
                <a:srgbClr val="002060"/>
              </a:solidFill>
              <a:effectLst/>
              <a:latin typeface="+mn-lt"/>
            </a:endParaRPr>
          </a:p>
        </p:txBody>
      </p:sp>
      <p:pic>
        <p:nvPicPr>
          <p:cNvPr id="7" name="Содержимое 6" descr="IMG_192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42844" y="2357430"/>
            <a:ext cx="4385084" cy="2923389"/>
          </a:xfrm>
        </p:spPr>
      </p:pic>
      <p:pic>
        <p:nvPicPr>
          <p:cNvPr id="2050" name="Picture 2" descr="C:\Users\us\Desktop\фото к проекту\IMG_193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58916" y="2357430"/>
            <a:ext cx="4385084" cy="29233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1800" u="sng" dirty="0" smtClean="0">
                <a:solidFill>
                  <a:srgbClr val="002060"/>
                </a:solidFill>
                <a:latin typeface="+mn-lt"/>
              </a:rPr>
              <a:t>1.Беседы на темы</a:t>
            </a:r>
            <a:r>
              <a:rPr lang="ru-RU" sz="1800" dirty="0" smtClean="0">
                <a:solidFill>
                  <a:srgbClr val="002060"/>
                </a:solidFill>
                <a:latin typeface="+mn-lt"/>
              </a:rPr>
              <a:t>: «Как меня лечили врачи» 28.10.2022</a:t>
            </a:r>
            <a:br>
              <a:rPr lang="ru-RU" sz="1800" dirty="0" smtClean="0">
                <a:solidFill>
                  <a:srgbClr val="002060"/>
                </a:solidFill>
                <a:latin typeface="+mn-lt"/>
              </a:rPr>
            </a:br>
            <a:r>
              <a:rPr lang="ru-RU" sz="1800" dirty="0" smtClean="0">
                <a:solidFill>
                  <a:srgbClr val="002060"/>
                </a:solidFill>
                <a:latin typeface="+mn-lt"/>
              </a:rPr>
              <a:t>2. Рассматривание элементов форменной одежды врача-28.10.2022</a:t>
            </a:r>
            <a:br>
              <a:rPr lang="ru-RU" sz="1800" dirty="0" smtClean="0">
                <a:solidFill>
                  <a:srgbClr val="002060"/>
                </a:solidFill>
                <a:latin typeface="+mn-lt"/>
              </a:rPr>
            </a:br>
            <a:r>
              <a:rPr lang="ru-RU" sz="1800" dirty="0" smtClean="0">
                <a:solidFill>
                  <a:srgbClr val="002060"/>
                </a:solidFill>
                <a:latin typeface="+mn-lt"/>
              </a:rPr>
              <a:t>3. Рисование «Машина скорой помощи»-28.10.2022</a:t>
            </a:r>
            <a:endParaRPr lang="ru-RU" sz="1800" dirty="0">
              <a:solidFill>
                <a:srgbClr val="002060"/>
              </a:solidFill>
              <a:latin typeface="+mn-lt"/>
            </a:endParaRPr>
          </a:p>
        </p:txBody>
      </p:sp>
      <p:pic>
        <p:nvPicPr>
          <p:cNvPr id="6" name="Содержимое 5" descr="IMG_2018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2516981"/>
            <a:ext cx="4038600" cy="2692400"/>
          </a:xfrm>
        </p:spPr>
      </p:pic>
      <p:pic>
        <p:nvPicPr>
          <p:cNvPr id="3074" name="Picture 2" descr="C:\Users\us\Desktop\фото к проекту\IMG_192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2516981"/>
            <a:ext cx="4038600" cy="2692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2000" dirty="0" smtClean="0">
                <a:solidFill>
                  <a:srgbClr val="002060"/>
                </a:solidFill>
                <a:latin typeface="+mn-lt"/>
              </a:rPr>
              <a:t>1. </a:t>
            </a:r>
            <a:r>
              <a:rPr lang="ru-RU" sz="2000" dirty="0" smtClean="0">
                <a:solidFill>
                  <a:srgbClr val="002060"/>
                </a:solidFill>
                <a:effectLst/>
                <a:latin typeface="+mn-lt"/>
              </a:rPr>
              <a:t>Экскурсия в медицинский кабинет детского сада -02.11.2022</a:t>
            </a:r>
            <a:br>
              <a:rPr lang="ru-RU" sz="200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ru-RU" sz="2000" dirty="0" smtClean="0">
                <a:solidFill>
                  <a:srgbClr val="002060"/>
                </a:solidFill>
                <a:effectLst/>
                <a:latin typeface="+mn-lt"/>
              </a:rPr>
              <a:t>2.Просмотр мультфильма  «Уроки </a:t>
            </a:r>
            <a:r>
              <a:rPr lang="ru-RU" sz="2000" dirty="0" err="1" smtClean="0">
                <a:solidFill>
                  <a:srgbClr val="002060"/>
                </a:solidFill>
                <a:effectLst/>
                <a:latin typeface="+mn-lt"/>
              </a:rPr>
              <a:t>Тетешки</a:t>
            </a:r>
            <a:r>
              <a:rPr lang="ru-RU" sz="2000" dirty="0" smtClean="0">
                <a:solidFill>
                  <a:srgbClr val="002060"/>
                </a:solidFill>
                <a:effectLst/>
                <a:latin typeface="+mn-lt"/>
              </a:rPr>
              <a:t> совы»-02.11.2022</a:t>
            </a:r>
            <a:r>
              <a:rPr lang="ru-RU" sz="1800" dirty="0" smtClean="0">
                <a:solidFill>
                  <a:srgbClr val="002060"/>
                </a:solidFill>
                <a:effectLst/>
                <a:latin typeface="+mn-lt"/>
              </a:rPr>
              <a:t/>
            </a:r>
            <a:br>
              <a:rPr lang="ru-RU" sz="180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ru-RU" sz="1800" dirty="0" smtClean="0">
                <a:solidFill>
                  <a:srgbClr val="002060"/>
                </a:solidFill>
                <a:effectLst/>
                <a:latin typeface="+mn-lt"/>
              </a:rPr>
              <a:t>3.</a:t>
            </a:r>
            <a:r>
              <a:rPr lang="ru-RU" sz="1800" dirty="0" smtClean="0">
                <a:effectLst/>
                <a:latin typeface="+mn-lt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effectLst/>
                <a:latin typeface="+mn-lt"/>
              </a:rPr>
              <a:t>Беседа-игра «Как вызвать по телефону службу спасения?»-02.11.2022</a:t>
            </a:r>
            <a:br>
              <a:rPr lang="ru-RU" sz="2000" dirty="0" smtClean="0">
                <a:solidFill>
                  <a:srgbClr val="002060"/>
                </a:solidFill>
                <a:effectLst/>
                <a:latin typeface="+mn-lt"/>
              </a:rPr>
            </a:br>
            <a:endParaRPr lang="ru-RU" sz="2000" dirty="0">
              <a:solidFill>
                <a:srgbClr val="002060"/>
              </a:solidFill>
              <a:effectLst/>
              <a:latin typeface="+mn-lt"/>
            </a:endParaRPr>
          </a:p>
        </p:txBody>
      </p:sp>
      <p:pic>
        <p:nvPicPr>
          <p:cNvPr id="6" name="Содержимое 5" descr="IMG_200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516981"/>
            <a:ext cx="4038600" cy="2692400"/>
          </a:xfrm>
        </p:spPr>
      </p:pic>
      <p:pic>
        <p:nvPicPr>
          <p:cNvPr id="21" name="Содержимое 20" descr="IMG_203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516981"/>
            <a:ext cx="4038600" cy="269240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rgbClr val="002060"/>
                </a:solidFill>
                <a:latin typeface="+mn-lt"/>
              </a:rPr>
              <a:t>1. Сюжетно-ролевая игра «Пожарные спешат на помощь»-03.11.2022</a:t>
            </a:r>
            <a:br>
              <a:rPr lang="ru-RU" sz="1800" dirty="0" smtClean="0">
                <a:solidFill>
                  <a:srgbClr val="002060"/>
                </a:solidFill>
                <a:latin typeface="+mn-lt"/>
              </a:rPr>
            </a:br>
            <a:r>
              <a:rPr lang="ru-RU" sz="1800" dirty="0" smtClean="0">
                <a:solidFill>
                  <a:srgbClr val="002060"/>
                </a:solidFill>
                <a:latin typeface="+mn-lt"/>
              </a:rPr>
              <a:t>2. Просмотр мультфильма  «Уроки </a:t>
            </a:r>
            <a:r>
              <a:rPr lang="ru-RU" sz="1800" dirty="0" err="1" smtClean="0">
                <a:solidFill>
                  <a:srgbClr val="002060"/>
                </a:solidFill>
                <a:latin typeface="+mn-lt"/>
              </a:rPr>
              <a:t>Тетешки</a:t>
            </a:r>
            <a:r>
              <a:rPr lang="ru-RU" sz="1800" dirty="0" smtClean="0">
                <a:solidFill>
                  <a:srgbClr val="002060"/>
                </a:solidFill>
                <a:latin typeface="+mn-lt"/>
              </a:rPr>
              <a:t> совы»-03.11.2022 </a:t>
            </a:r>
            <a:br>
              <a:rPr lang="ru-RU" sz="1800" dirty="0" smtClean="0">
                <a:solidFill>
                  <a:srgbClr val="002060"/>
                </a:solidFill>
                <a:latin typeface="+mn-lt"/>
              </a:rPr>
            </a:br>
            <a:r>
              <a:rPr lang="ru-RU" sz="1800" dirty="0" smtClean="0">
                <a:solidFill>
                  <a:srgbClr val="002060"/>
                </a:solidFill>
                <a:latin typeface="+mn-lt"/>
              </a:rPr>
              <a:t>3.Интерактивная игра «Подбери предметы для каждого специалиста»</a:t>
            </a:r>
            <a:endParaRPr lang="ru-RU" sz="1800" dirty="0">
              <a:solidFill>
                <a:srgbClr val="002060"/>
              </a:solidFill>
              <a:latin typeface="+mn-lt"/>
            </a:endParaRPr>
          </a:p>
        </p:txBody>
      </p:sp>
      <p:pic>
        <p:nvPicPr>
          <p:cNvPr id="5" name="Содержимое 4" descr="IMG_192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457200" y="2516981"/>
            <a:ext cx="4038600" cy="2692400"/>
          </a:xfrm>
        </p:spPr>
      </p:pic>
      <p:pic>
        <p:nvPicPr>
          <p:cNvPr id="6" name="Содержимое 5" descr="IMG_204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516981"/>
            <a:ext cx="4038600" cy="2692400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 fontScale="90000"/>
          </a:bodyPr>
          <a:lstStyle/>
          <a:p>
            <a:pPr algn="l"/>
            <a:r>
              <a:rPr lang="ru-RU" sz="1800" dirty="0" smtClean="0">
                <a:solidFill>
                  <a:srgbClr val="002060"/>
                </a:solidFill>
                <a:effectLst/>
                <a:latin typeface="+mn-lt"/>
              </a:rPr>
              <a:t>1</a:t>
            </a:r>
            <a:r>
              <a:rPr lang="ru-RU" sz="2000" dirty="0" smtClean="0">
                <a:solidFill>
                  <a:srgbClr val="002060"/>
                </a:solidFill>
                <a:effectLst/>
                <a:latin typeface="+mn-lt"/>
              </a:rPr>
              <a:t>. </a:t>
            </a:r>
            <a:r>
              <a:rPr lang="ru-RU" sz="2000" u="sng" dirty="0" smtClean="0">
                <a:solidFill>
                  <a:srgbClr val="002060"/>
                </a:solidFill>
                <a:effectLst/>
                <a:latin typeface="+mn-lt"/>
              </a:rPr>
              <a:t>Просмотр презентации </a:t>
            </a:r>
            <a:r>
              <a:rPr lang="ru-RU" sz="2000" dirty="0" smtClean="0">
                <a:solidFill>
                  <a:srgbClr val="002060"/>
                </a:solidFill>
                <a:effectLst/>
                <a:latin typeface="+mn-lt"/>
              </a:rPr>
              <a:t>«Профессии пожарного, полицейского, </a:t>
            </a:r>
            <a:r>
              <a:rPr lang="ru-RU" sz="2000" dirty="0" smtClean="0">
                <a:solidFill>
                  <a:srgbClr val="002060"/>
                </a:solidFill>
                <a:effectLst/>
                <a:latin typeface="+mn-lt"/>
              </a:rPr>
              <a:t>доктора</a:t>
            </a:r>
            <a:r>
              <a:rPr lang="ru-RU" sz="2000" dirty="0" smtClean="0">
                <a:solidFill>
                  <a:srgbClr val="002060"/>
                </a:solidFill>
                <a:effectLst/>
                <a:latin typeface="+mn-lt"/>
              </a:rPr>
              <a:t>»-04.11.2022</a:t>
            </a:r>
            <a:br>
              <a:rPr lang="ru-RU" sz="200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ru-RU" sz="2000" u="sng" dirty="0" smtClean="0">
                <a:solidFill>
                  <a:srgbClr val="002060"/>
                </a:solidFill>
                <a:effectLst/>
                <a:latin typeface="+mn-lt"/>
              </a:rPr>
              <a:t>2.Просмотр мультфильма  </a:t>
            </a:r>
            <a:r>
              <a:rPr lang="ru-RU" sz="2000" dirty="0" smtClean="0">
                <a:solidFill>
                  <a:srgbClr val="002060"/>
                </a:solidFill>
                <a:effectLst/>
                <a:latin typeface="+mn-lt"/>
              </a:rPr>
              <a:t>«Уроки </a:t>
            </a:r>
            <a:r>
              <a:rPr lang="ru-RU" sz="2000" dirty="0" err="1" smtClean="0">
                <a:solidFill>
                  <a:srgbClr val="002060"/>
                </a:solidFill>
                <a:effectLst/>
                <a:latin typeface="+mn-lt"/>
              </a:rPr>
              <a:t>Тетешки</a:t>
            </a:r>
            <a:r>
              <a:rPr lang="ru-RU" sz="2000" dirty="0" smtClean="0">
                <a:solidFill>
                  <a:srgbClr val="002060"/>
                </a:solidFill>
                <a:effectLst/>
                <a:latin typeface="+mn-lt"/>
              </a:rPr>
              <a:t> совы» «Азбука дорожной безопасности»-04.11.2022</a:t>
            </a:r>
            <a:r>
              <a:rPr lang="ru-RU" sz="2000" dirty="0" smtClean="0">
                <a:solidFill>
                  <a:srgbClr val="002060"/>
                </a:solidFill>
                <a:latin typeface="+mn-lt"/>
              </a:rPr>
              <a:t/>
            </a:r>
            <a:br>
              <a:rPr lang="ru-RU" sz="2000" dirty="0" smtClean="0">
                <a:solidFill>
                  <a:srgbClr val="002060"/>
                </a:solidFill>
                <a:latin typeface="+mn-lt"/>
              </a:rPr>
            </a:br>
            <a:endParaRPr lang="ru-RU" sz="2000" dirty="0">
              <a:solidFill>
                <a:srgbClr val="002060"/>
              </a:solidFill>
              <a:latin typeface="+mn-lt"/>
            </a:endParaRPr>
          </a:p>
        </p:txBody>
      </p:sp>
      <p:pic>
        <p:nvPicPr>
          <p:cNvPr id="5" name="Содержимое 4" descr="IMG_201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516981"/>
            <a:ext cx="4038600" cy="2692400"/>
          </a:xfrm>
        </p:spPr>
      </p:pic>
      <p:pic>
        <p:nvPicPr>
          <p:cNvPr id="6" name="Содержимое 5" descr="IMG_200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14876" y="2500306"/>
            <a:ext cx="4038600" cy="2692400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effectLst/>
                <a:latin typeface="+mn-lt"/>
              </a:rPr>
              <a:t>Продукт проектной деятельности</a:t>
            </a:r>
            <a:r>
              <a:rPr lang="ru-RU" sz="1800" dirty="0" smtClean="0">
                <a:effectLst/>
                <a:latin typeface="+mn-lt"/>
              </a:rPr>
              <a:t/>
            </a:r>
            <a:br>
              <a:rPr lang="ru-RU" sz="1800" dirty="0" smtClean="0">
                <a:effectLst/>
                <a:latin typeface="+mn-lt"/>
              </a:rPr>
            </a:br>
            <a:r>
              <a:rPr lang="ru-RU" sz="1800" dirty="0" smtClean="0">
                <a:solidFill>
                  <a:srgbClr val="002060"/>
                </a:solidFill>
                <a:effectLst/>
                <a:latin typeface="+mn-lt"/>
              </a:rPr>
              <a:t>3.</a:t>
            </a:r>
            <a:r>
              <a:rPr lang="ru-RU" sz="1800" u="sng" dirty="0" smtClean="0">
                <a:solidFill>
                  <a:srgbClr val="002060"/>
                </a:solidFill>
                <a:effectLst/>
                <a:latin typeface="+mn-lt"/>
              </a:rPr>
              <a:t>Выставка рисунков по темам</a:t>
            </a:r>
            <a:r>
              <a:rPr lang="ru-RU" sz="1800" dirty="0" smtClean="0">
                <a:solidFill>
                  <a:srgbClr val="002060"/>
                </a:solidFill>
                <a:effectLst/>
                <a:latin typeface="+mn-lt"/>
              </a:rPr>
              <a:t>: “Пожарная машина”, “Полицейская машина”, ”Машина Скорой помощи”, ”Запрещающий знак ”Спичку не тронь, в спичке огонь” -04.11.2022</a:t>
            </a:r>
            <a:endParaRPr lang="ru-RU" sz="1800" dirty="0">
              <a:effectLst/>
              <a:latin typeface="+mn-lt"/>
            </a:endParaRPr>
          </a:p>
        </p:txBody>
      </p:sp>
      <p:pic>
        <p:nvPicPr>
          <p:cNvPr id="4" name="Содержимое 3" descr="IMG_20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3472" r="6507"/>
          <a:stretch>
            <a:fillRect/>
          </a:stretch>
        </p:blipFill>
        <p:spPr>
          <a:xfrm>
            <a:off x="1285852" y="1600200"/>
            <a:ext cx="6357982" cy="4708525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+mn-lt"/>
              </a:rPr>
              <a:t>Игра «Найди опасный предмет»</a:t>
            </a:r>
            <a:endParaRPr lang="ru-RU" dirty="0">
              <a:solidFill>
                <a:srgbClr val="002060"/>
              </a:solidFill>
              <a:latin typeface="+mn-lt"/>
            </a:endParaRPr>
          </a:p>
        </p:txBody>
      </p:sp>
      <p:pic>
        <p:nvPicPr>
          <p:cNvPr id="5" name="Содержимое 4" descr="IMG-20221109-WA001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843881"/>
            <a:ext cx="4038600" cy="4038600"/>
          </a:xfrm>
        </p:spPr>
      </p:pic>
      <p:pic>
        <p:nvPicPr>
          <p:cNvPr id="6" name="Содержимое 5" descr="IMG-20221109-WA001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IMG-20221109-WA001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6" name="Содержимое 5" descr="IMG-20221109-WA002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394573" y="1600200"/>
            <a:ext cx="2545854" cy="4525963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83122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Спасибо за внимание!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132</TotalTime>
  <Words>119</Words>
  <Application>Microsoft Office PowerPoint</Application>
  <PresentationFormat>Экран (4:3)</PresentationFormat>
  <Paragraphs>55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Апекс</vt:lpstr>
      <vt:lpstr> Проект “ Едет, спешит помощь” (”Службы экстренной помощи”) </vt:lpstr>
      <vt:lpstr>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1.Беседа на тему «Как вызвать по телефону «Скорую помощь», полицию, пожарных”-19.10.2022 2. Просмотр презентации «Службы экстренной помощи» (специальные службы защиты населения) -19.10.2022</vt:lpstr>
      <vt:lpstr>    1.Беседы на тему: «Как вызвать по телефону пожарных» 20.10.2022 2.Создание и решение проблемных ситуаций “Как бы ты поступил?” – 20.10.2022 3. Просмотр презентации « Путешествие по правилам пожарной безопасности»-21.10.2022 4.Просмотр презентации «Есть такая профессия –пожарный» -20.10.2022 5.Рисование : «Пожарная машина»-21.10.2022   </vt:lpstr>
      <vt:lpstr>1.Просмотр презентации на тему «Есть такая профессия полицейский»-26.10.2022 .  2.Рассматривание элементов форменной одежды  полицейского.-26.10.2022. 3.Беседы на темы: «Как вызвать по телефону полицию»-27.10.2022. 4. Рисование «Полицейская машина»-27.10.2022</vt:lpstr>
      <vt:lpstr>1.Беседы на темы: «Как меня лечили врачи» 28.10.2022 2. Рассматривание элементов форменной одежды врача-28.10.2022 3. Рисование «Машина скорой помощи»-28.10.2022</vt:lpstr>
      <vt:lpstr>1. Экскурсия в медицинский кабинет детского сада -02.11.2022 2.Просмотр мультфильма  «Уроки Тетешки совы»-02.11.2022 3. Беседа-игра «Как вызвать по телефону службу спасения?»-02.11.2022 </vt:lpstr>
      <vt:lpstr>1. Сюжетно-ролевая игра «Пожарные спешат на помощь»-03.11.2022 2. Просмотр мультфильма  «Уроки Тетешки совы»-03.11.2022  3.Интерактивная игра «Подбери предметы для каждого специалиста»</vt:lpstr>
      <vt:lpstr>1. Просмотр презентации «Профессии пожарного, полицейского, доктора»-04.11.2022 2.Просмотр мультфильма  «Уроки Тетешки совы» «Азбука дорожной безопасности»-04.11.2022 </vt:lpstr>
      <vt:lpstr>Продукт проектной деятельности 3.Выставка рисунков по темам: “Пожарная машина”, “Полицейская машина”, ”Машина Скорой помощи”, ”Запрещающий знак ”Спичку не тронь, в спичке огонь” -04.11.2022</vt:lpstr>
      <vt:lpstr>Игра «Найди опасный предмет»</vt:lpstr>
      <vt:lpstr>Слайд 20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Проект “ Едет, спешит помощь” (”Службы экстренной помощи”) </dc:title>
  <dc:creator>us</dc:creator>
  <cp:lastModifiedBy>Серж</cp:lastModifiedBy>
  <cp:revision>18</cp:revision>
  <dcterms:created xsi:type="dcterms:W3CDTF">2022-11-09T10:31:26Z</dcterms:created>
  <dcterms:modified xsi:type="dcterms:W3CDTF">2022-11-15T10:07:46Z</dcterms:modified>
</cp:coreProperties>
</file>